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883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d521041e46103c3b205eaf#tid=68da2f9666391f0009f9652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4142232"/>
            <a:ext cx="3419856" cy="8961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84464" y="4142232"/>
            <a:ext cx="3419856" cy="896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必修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152" y="2011680"/>
            <a:ext cx="2880360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752" y="2697480"/>
            <a:ext cx="3136392" cy="1188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697480"/>
            <a:ext cx="3136392" cy="1188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7_1#45e696d92?vaa=1&amp;vcp=1&amp;vop=1&amp;pid=5d15270d1&amp;color=0,55,96&amp;vtp=1&amp;bt=1&amp;bbb=1"/>
              <p:cNvSpPr/>
              <p:nvPr/>
            </p:nvSpPr>
            <p:spPr>
              <a:xfrm>
                <a:off x="502920" y="1700389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的垂心，且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𝐵𝐻𝐶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3_BD.17_1#45e696d92?vaa=1&amp;vcp=1&amp;vop=1&amp;pid=5d15270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00389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l="-1384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9_1#45e696d92.bracket?vaa=1&amp;vcp=1&amp;vop=1&amp;pid=5d15270d1&amp;color=0,55,96&amp;vpa=5&amp;vtp=1"/>
          <p:cNvSpPr/>
          <p:nvPr/>
        </p:nvSpPr>
        <p:spPr>
          <a:xfrm>
            <a:off x="7956931" y="181500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17_2#45e696d92.choices?vaa=1&amp;vcp=1&amp;vop=1&amp;pid=5d15270d1&amp;color=0,55,96&amp;vtp=1&amp;bbb=1"/>
              <p:cNvSpPr/>
              <p:nvPr/>
            </p:nvSpPr>
            <p:spPr>
              <a:xfrm>
                <a:off x="502920" y="2107615"/>
                <a:ext cx="10570464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53741" algn="l"/>
                    <a:tab pos="5393182" algn="l"/>
                    <a:tab pos="8032623" algn="l"/>
                  </a:tabLst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17_2#45e696d92.choices?vaa=1&amp;vcp=1&amp;vop=1&amp;pid=5d15270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07615"/>
                <a:ext cx="10570464" cy="471932"/>
              </a:xfrm>
              <a:prstGeom prst="rect">
                <a:avLst/>
              </a:prstGeom>
              <a:blipFill>
                <a:blip r:embed="rId4"/>
                <a:stretch>
                  <a:fillRect l="-1384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8_1#45e696d92?vaa=1&amp;vcp=1&amp;vop=1&amp;pid=5d15270d1&amp;color=0,55,96&amp;vtp=1&amp;bbb=1&amp;hb=1"/>
              <p:cNvSpPr/>
              <p:nvPr/>
            </p:nvSpPr>
            <p:spPr>
              <a:xfrm>
                <a:off x="502920" y="2589326"/>
                <a:ext cx="10570464" cy="276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由三角形垂心性质可得，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，不妨设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1" i="1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𝐻𝐵</m:t>
                            </m:r>
                          </m:e>
                        </m:acc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，同理可得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𝐵𝐻𝐶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𝐻𝐵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𝐻𝐶</m:t>
                            </m:r>
                          </m:e>
                        </m:acc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𝐻𝐵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||</m:t>
                        </m:r>
                        <m:acc>
                          <m:accPr>
                            <m:chr m:val="⃗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𝐻𝐶</m:t>
                            </m:r>
                          </m:e>
                        </m:acc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</m:e>
                        </m:ra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70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3_AS.18_1#45e696d92?vaa=1&amp;vcp=1&amp;vop=1&amp;pid=5d15270d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89326"/>
                <a:ext cx="10570464" cy="2768600"/>
              </a:xfrm>
              <a:prstGeom prst="rect">
                <a:avLst/>
              </a:prstGeom>
              <a:blipFill>
                <a:blip r:embed="rId5"/>
                <a:stretch>
                  <a:fillRect l="-13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bed3ff3c.fixed?vcp=1&amp;color=61,88,159&amp;vtp=1&amp;bbb=1"/>
          <p:cNvSpPr/>
          <p:nvPr/>
        </p:nvSpPr>
        <p:spPr>
          <a:xfrm>
            <a:off x="4645152" y="2093976"/>
            <a:ext cx="28803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3" name="C_1_BD#5bed3ff3c.fixed?vcp=1&amp;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向量的数量积与三角恒等变换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d15270d1.fixed?vcp=1&amp;pid=5bed3ff3c&amp;color=61,88,159&amp;vtp=1&amp;bbb=1"/>
          <p:cNvSpPr/>
          <p:nvPr/>
        </p:nvSpPr>
        <p:spPr>
          <a:xfrm>
            <a:off x="685800" y="2697480"/>
            <a:ext cx="2587752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专题1</a:t>
            </a:r>
            <a:endParaRPr lang="en-US" altLang="zh-CN" sz="5400" dirty="0"/>
          </a:p>
        </p:txBody>
      </p:sp>
      <p:sp>
        <p:nvSpPr>
          <p:cNvPr id="3" name="C_2_BD#5d15270d1.fixed?vcp=1&amp;pid=5bed3ff3c&amp;color=61,88,159&amp;vtp=1&amp;bbb=1&amp;hb=1"/>
          <p:cNvSpPr/>
          <p:nvPr/>
        </p:nvSpPr>
        <p:spPr>
          <a:xfrm>
            <a:off x="4032504" y="2340864"/>
            <a:ext cx="7918704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5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平面向量与三角形的四心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问题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1_1#c39031a6c?vaa=1&amp;vcp=1&amp;vop=1&amp;pid=5d15270d1&amp;color=0,55,96&amp;vtp=1&amp;bt=1&amp;bbb=1"/>
              <p:cNvSpPr/>
              <p:nvPr/>
            </p:nvSpPr>
            <p:spPr>
              <a:xfrm>
                <a:off x="502920" y="1205883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是锐角三角形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的外心，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B_3_BD.1_1#c39031a6c?vaa=1&amp;vcp=1&amp;vop=1&amp;pid=5d15270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05883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3_AN.3_1#c39031a6c.blank?vaa=1&amp;vcp=1&amp;vop=1&amp;pid=5d15270d1&amp;color=0,55,96&amp;vpa=1&amp;vtp=1&amp;bbb=1"/>
          <p:cNvSpPr/>
          <p:nvPr/>
        </p:nvSpPr>
        <p:spPr>
          <a:xfrm>
            <a:off x="8689277" y="1244300"/>
            <a:ext cx="4381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pic>
        <p:nvPicPr>
          <p:cNvPr id="4" name="QB_3_BD.1_2#c39031a6c?vaa=1&amp;vcp=1&amp;vop=1&amp;pid=5d15270d1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4920" y="1740108"/>
            <a:ext cx="1435608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3_AS.2_1#c39031a6c?vaa=1&amp;vcp=1&amp;vop=1&amp;pid=5d15270d1&amp;color=0,55,96&amp;vtp=1&amp;bbb=1"/>
              <p:cNvSpPr/>
              <p:nvPr/>
            </p:nvSpPr>
            <p:spPr>
              <a:xfrm>
                <a:off x="502920" y="3416508"/>
                <a:ext cx="10570464" cy="2420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𝑂𝐹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Rt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𝐴𝐸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𝐴𝐵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|⋅|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2|</m:t>
                        </m:r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𝐴𝑂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=18+2=20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3_AS.2_1#c39031a6c?vaa=1&amp;vcp=1&amp;vop=1&amp;pid=5d15270d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16508"/>
                <a:ext cx="10570464" cy="2420747"/>
              </a:xfrm>
              <a:prstGeom prst="rect">
                <a:avLst/>
              </a:prstGeom>
              <a:blipFill>
                <a:blip r:embed="rId5"/>
                <a:stretch>
                  <a:fillRect l="-1384" b="-5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5_1#d9aa47f9a?vaa=1&amp;vcp=1&amp;vop=1&amp;pid=5d15270d1&amp;color=0,55,96&amp;vtp=1&amp;bt=1&amp;bbb=1"/>
              <p:cNvSpPr/>
              <p:nvPr/>
            </p:nvSpPr>
            <p:spPr>
              <a:xfrm>
                <a:off x="502920" y="3247662"/>
                <a:ext cx="10570464" cy="5786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的内心，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BD.5_1#d9aa47f9a?vaa=1&amp;vcp=1&amp;vop=1&amp;pid=5d15270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47662"/>
                <a:ext cx="10570464" cy="578676"/>
              </a:xfrm>
              <a:prstGeom prst="rect">
                <a:avLst/>
              </a:prstGeom>
              <a:blipFill>
                <a:blip r:embed="rId3"/>
                <a:stretch>
                  <a:fillRect b="-22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7_1#d9aa47f9a?vaa=1&amp;vcp=1&amp;vop=1&amp;pid=5d15270d1&amp;color=0,55,96&amp;vtp=1&amp;bt=1&amp;bbb=1"/>
              <p:cNvSpPr/>
              <p:nvPr/>
            </p:nvSpPr>
            <p:spPr>
              <a:xfrm>
                <a:off x="502920" y="877557"/>
                <a:ext cx="1057046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，垂足为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AS.7_1#d9aa47f9a?vaa=1&amp;vcp=1&amp;vop=1&amp;pid=5d15270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877557"/>
                <a:ext cx="10570464" cy="363665"/>
              </a:xfrm>
              <a:prstGeom prst="rect">
                <a:avLst/>
              </a:prstGeom>
              <a:blipFill>
                <a:blip r:embed="rId3"/>
                <a:stretch>
                  <a:fillRect l="-1384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3_AS.7_2#d9aa47f9a?vaa=1&amp;vcp=1&amp;vop=1&amp;pid=5d15270d1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1376667"/>
            <a:ext cx="1508760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7_3#d9aa47f9a?vaa=1&amp;vcp=1&amp;vop=1&amp;pid=5d15270d1&amp;color=0,55,96&amp;vtp=1&amp;bbb=1&amp;hb=1"/>
              <p:cNvSpPr/>
              <p:nvPr/>
            </p:nvSpPr>
            <p:spPr>
              <a:xfrm>
                <a:off x="502920" y="2316467"/>
                <a:ext cx="10570464" cy="351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的平分线，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=5+5+8=18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×8×3=12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内切圆半径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𝐵𝐴𝐷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00" dirty="0"/>
              </a:p>
            </p:txBody>
          </p:sp>
        </mc:Choice>
        <mc:Fallback>
          <p:sp>
            <p:nvSpPr>
              <p:cNvPr id="4" name="QB_3_AS.7_3#d9aa47f9a?vaa=1&amp;vcp=1&amp;vop=1&amp;pid=5d15270d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16467"/>
                <a:ext cx="10570464" cy="3517900"/>
              </a:xfrm>
              <a:prstGeom prst="rect">
                <a:avLst/>
              </a:prstGeom>
              <a:blipFill>
                <a:blip r:embed="rId5"/>
                <a:stretch>
                  <a:fillRect l="-807" b="-2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7_3#d9aa47f9a?vaa=1&amp;vcp=1&amp;vop=1&amp;pid=5d15270d1&amp;color=0,55,96&amp;vtp=1&amp;bbb=1&amp;hb=1">
                <a:extLst>
                  <a:ext uri="{FF2B5EF4-FFF2-40B4-BE49-F238E27FC236}">
                    <a16:creationId xmlns:a16="http://schemas.microsoft.com/office/drawing/2014/main" id="{C2B79B51-34B4-85FD-DF98-0629585A94A4}"/>
                  </a:ext>
                </a:extLst>
              </p:cNvPr>
              <p:cNvSpPr/>
              <p:nvPr/>
            </p:nvSpPr>
            <p:spPr>
              <a:xfrm>
                <a:off x="502920" y="2355978"/>
                <a:ext cx="10570464" cy="14160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𝐴𝑂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B_3_AS.7_3#d9aa47f9a?vaa=1&amp;vcp=1&amp;vop=1&amp;pid=5d15270d1&amp;color=0,55,96&amp;vtp=1&amp;bbb=1&amp;hb=1">
                <a:extLst>
                  <a:ext uri="{FF2B5EF4-FFF2-40B4-BE49-F238E27FC236}">
                    <a16:creationId xmlns:a16="http://schemas.microsoft.com/office/drawing/2014/main" id="{C2B79B51-34B4-85FD-DF98-0629585A94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355978"/>
                <a:ext cx="10570464" cy="1416050"/>
              </a:xfrm>
              <a:prstGeom prst="rect">
                <a:avLst/>
              </a:prstGeom>
              <a:blipFill>
                <a:blip r:embed="rId2"/>
                <a:stretch>
                  <a:fillRect l="-577" b="-5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8_1#d9aa47f9a?vaa=1&amp;vcp=1&amp;vop=1&amp;pid=5d15270d1&amp;color=0,55,96&amp;vtp=1&amp;bbb=1">
                <a:extLst>
                  <a:ext uri="{FF2B5EF4-FFF2-40B4-BE49-F238E27FC236}">
                    <a16:creationId xmlns:a16="http://schemas.microsoft.com/office/drawing/2014/main" id="{FC9F0E64-DEF9-8F65-4B32-CDFF27BD36C2}"/>
                  </a:ext>
                </a:extLst>
              </p:cNvPr>
              <p:cNvSpPr/>
              <p:nvPr/>
            </p:nvSpPr>
            <p:spPr>
              <a:xfrm>
                <a:off x="502920" y="3780571"/>
                <a:ext cx="10570464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6161F4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6161F4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6161F4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3_AN.8_1#d9aa47f9a?vaa=1&amp;vcp=1&amp;vop=1&amp;pid=5d15270d1&amp;color=0,55,96&amp;vtp=1&amp;bbb=1">
                <a:extLst>
                  <a:ext uri="{FF2B5EF4-FFF2-40B4-BE49-F238E27FC236}">
                    <a16:creationId xmlns:a16="http://schemas.microsoft.com/office/drawing/2014/main" id="{FC9F0E64-DEF9-8F65-4B32-CDFF27BD36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80571"/>
                <a:ext cx="10570464" cy="482600"/>
              </a:xfrm>
              <a:prstGeom prst="rect">
                <a:avLst/>
              </a:prstGeom>
              <a:blipFill>
                <a:blip r:embed="rId3"/>
                <a:stretch>
                  <a:fillRect l="-1499" b="-189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59167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9_1#ad9dd433d?vaa=1&amp;vcp=1&amp;vop=1&amp;pid=5d15270d1&amp;color=0,55,96&amp;vtp=1&amp;bt=1&amp;bbb=1&amp;hb=1"/>
              <p:cNvSpPr/>
              <p:nvPr/>
            </p:nvSpPr>
            <p:spPr>
              <a:xfrm>
                <a:off x="502920" y="2114378"/>
                <a:ext cx="10570464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是平面上一定点，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是平面上不共线的三个点，动点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,则点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的轨迹一定过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3_BD.9_1#ad9dd433d?vaa=1&amp;vcp=1&amp;vop=1&amp;pid=5d15270d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114378"/>
                <a:ext cx="10570464" cy="821055"/>
              </a:xfrm>
              <a:prstGeom prst="rect">
                <a:avLst/>
              </a:prstGeom>
              <a:blipFill>
                <a:blip r:embed="rId3"/>
                <a:stretch>
                  <a:fillRect l="-1384" r="-692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1_1#ad9dd433d.bracket?vaa=1&amp;vcp=1&amp;vop=1&amp;pid=5d15270d1&amp;color=0,55,96&amp;vpa=3&amp;vtp=1"/>
          <p:cNvSpPr/>
          <p:nvPr/>
        </p:nvSpPr>
        <p:spPr>
          <a:xfrm>
            <a:off x="3082354" y="266784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3_BD.9_2#ad9dd433d.choices?vaa=1&amp;vcp=1&amp;vop=1&amp;pid=5d15270d1&amp;color=0,55,96&amp;vtp=1&amp;bbb=1"/>
          <p:cNvSpPr/>
          <p:nvPr/>
        </p:nvSpPr>
        <p:spPr>
          <a:xfrm>
            <a:off x="502920" y="2936829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外心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内心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重心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垂心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pic>
        <p:nvPicPr>
          <p:cNvPr id="5" name="QC_3_AS.10_1#ad9dd433d?htil=1&amp;vaa=1&amp;vcp=1&amp;vop=1&amp;pid=5d15270d1&amp;color=0,55,96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0371" y="3365327"/>
            <a:ext cx="2048256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10_2#ad9dd433d?htil=1&amp;vaa=1&amp;vcp=1&amp;vop=1&amp;pid=5d15270d1&amp;color=0,55,96&amp;vtp=1&amp;bbb=1&amp;hb=1&amp;hs=1"/>
              <p:cNvSpPr/>
              <p:nvPr/>
            </p:nvSpPr>
            <p:spPr>
              <a:xfrm>
                <a:off x="502920" y="3301319"/>
                <a:ext cx="8394192" cy="1239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为邻边构造平行四边形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𝐴𝐵𝐷𝐶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的交点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向量平行四边形法则得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𝐴𝑃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acc>
                      <m:accPr>
                        <m:chr m:val="⃗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𝐴𝐸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3_AS.10_2#ad9dd433d?htil=1&amp;vaa=1&amp;vcp=1&amp;vop=1&amp;pid=5d15270d1&amp;color=0,55,96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01319"/>
                <a:ext cx="8394192" cy="1239647"/>
              </a:xfrm>
              <a:prstGeom prst="rect">
                <a:avLst/>
              </a:prstGeom>
              <a:blipFill>
                <a:blip r:embed="rId5"/>
                <a:stretch>
                  <a:fillRect l="-1743" r="-1452" b="-11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3_AS.10_3#ad9dd433d?vaa=1&amp;vcp=1&amp;vop=1&amp;pid=5d15270d1&amp;color=0,55,96&amp;vtp=1&amp;bbb=1&amp;hs=1"/>
              <p:cNvSpPr/>
              <p:nvPr/>
            </p:nvSpPr>
            <p:spPr>
              <a:xfrm>
                <a:off x="502920" y="4540966"/>
                <a:ext cx="1057046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的中线，所以点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的轨迹一定过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的重心.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3_AS.10_3#ad9dd433d?vaa=1&amp;vcp=1&amp;vop=1&amp;pid=5d15270d1&amp;color=0,55,96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540966"/>
                <a:ext cx="10570464" cy="360680"/>
              </a:xfrm>
              <a:prstGeom prst="rect">
                <a:avLst/>
              </a:prstGeom>
              <a:blipFill>
                <a:blip r:embed="rId6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3_1#d80bdbaf8?vaa=1&amp;vcp=1&amp;vop=1&amp;pid=5d15270d1&amp;color=0,55,96&amp;vtp=1&amp;bt=1&amp;bbb=1"/>
              <p:cNvSpPr/>
              <p:nvPr/>
            </p:nvSpPr>
            <p:spPr>
              <a:xfrm>
                <a:off x="502920" y="2730772"/>
                <a:ext cx="10570464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所在平面上一点，若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2" name="QC_3_BD.13_1#d80bdbaf8?vaa=1&amp;vcp=1&amp;vop=1&amp;pid=5d15270d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30772"/>
                <a:ext cx="10570464" cy="401447"/>
              </a:xfrm>
              <a:prstGeom prst="rect">
                <a:avLst/>
              </a:prstGeom>
              <a:blipFill>
                <a:blip r:embed="rId3"/>
                <a:stretch>
                  <a:fillRect l="-1384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5_1#d80bdbaf8.bracket?vaa=1&amp;vcp=1&amp;vop=1&amp;pid=5d15270d1&amp;color=0,55,96&amp;vpa=4&amp;vtp=1"/>
          <p:cNvSpPr/>
          <p:nvPr/>
        </p:nvSpPr>
        <p:spPr>
          <a:xfrm>
            <a:off x="8803767" y="284538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161F4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161F4"/>
              </a:solidFill>
            </a:endParaRPr>
          </a:p>
        </p:txBody>
      </p:sp>
      <p:sp>
        <p:nvSpPr>
          <p:cNvPr id="4" name="QC_3_BD.13_2#d80bdbaf8.choices?vaa=1&amp;vcp=1&amp;vop=1&amp;pid=5d15270d1&amp;color=0,55,96&amp;vtp=1&amp;bbb=1"/>
          <p:cNvSpPr/>
          <p:nvPr/>
        </p:nvSpPr>
        <p:spPr>
          <a:xfrm>
            <a:off x="502920" y="3137997"/>
            <a:ext cx="1057046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9291" algn="l"/>
                <a:tab pos="5393182" algn="l"/>
                <a:tab pos="80770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外心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内心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重心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垂心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4_1#d80bdbaf8?vaa=1&amp;vcp=1&amp;vop=1&amp;pid=5d15270d1&amp;color=0,55,96&amp;vtp=1&amp;bbb=1&amp;hb=1"/>
              <p:cNvSpPr/>
              <p:nvPr/>
            </p:nvSpPr>
            <p:spPr>
              <a:xfrm>
                <a:off x="502920" y="3502487"/>
                <a:ext cx="10570464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𝑃𝐶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𝑃𝐵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.同理，可得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的垂心.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3_AS.14_1#d80bdbaf8?vaa=1&amp;vcp=1&amp;vop=1&amp;pid=5d15270d1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502487"/>
                <a:ext cx="10570464" cy="824040"/>
              </a:xfrm>
              <a:prstGeom prst="rect">
                <a:avLst/>
              </a:prstGeom>
              <a:blipFill>
                <a:blip r:embed="rId4"/>
                <a:stretch>
                  <a:fillRect l="-1384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655</Words>
  <Application>Microsoft Office PowerPoint</Application>
  <PresentationFormat>宽屏</PresentationFormat>
  <Paragraphs>55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2025-09-29T09:51:20Z</dcterms:created>
  <dcterms:modified xsi:type="dcterms:W3CDTF">2025-09-29T09:53:11Z</dcterms:modified>
  <cp:category/>
  <cp:contentStatus/>
</cp:coreProperties>
</file>